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4660"/>
  </p:normalViewPr>
  <p:slideViewPr>
    <p:cSldViewPr>
      <p:cViewPr varScale="1">
        <p:scale>
          <a:sx n="78" d="100"/>
          <a:sy n="78" d="100"/>
        </p:scale>
        <p:origin x="-8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395" y="-101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6AC14-F508-4E81-A0FE-1F7CB5A86DB5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2B3F0-AA59-411E-94EB-68C9AC9EE9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Criminal 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83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10, </a:t>
            </a:r>
            <a:r>
              <a:rPr lang="en-US" dirty="0" smtClean="0"/>
              <a:t>Lecture</a:t>
            </a:r>
            <a:r>
              <a:rPr lang="en-US" baseline="0" dirty="0" smtClean="0"/>
              <a:t> </a:t>
            </a:r>
            <a:r>
              <a:rPr lang="en-US" baseline="0" dirty="0" smtClean="0"/>
              <a:t>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Criminal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5532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Part </a:t>
            </a:r>
            <a:r>
              <a:rPr lang="en-US" dirty="0" smtClean="0"/>
              <a:t>10:  Inchoate Crimes</a:t>
            </a:r>
            <a:endParaRPr lang="en-US" dirty="0" smtClean="0"/>
          </a:p>
          <a:p>
            <a:r>
              <a:rPr lang="en-US" dirty="0" smtClean="0"/>
              <a:t>Lectures 4:  Conspiracy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Inchoate Offenses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Inchoate offenses criminalize conduct which is designed to culminate in criminal conduct but which fails to do so or awaits the completion of the criminal act by another</a:t>
            </a:r>
          </a:p>
          <a:p>
            <a:r>
              <a:rPr lang="en-US" dirty="0" smtClean="0"/>
              <a:t>Three primary examples:</a:t>
            </a:r>
          </a:p>
          <a:p>
            <a:pPr lvl="1"/>
            <a:r>
              <a:rPr lang="en-US" dirty="0" smtClean="0"/>
              <a:t>Attempt</a:t>
            </a:r>
          </a:p>
          <a:p>
            <a:pPr lvl="1"/>
            <a:r>
              <a:rPr lang="en-US" dirty="0" smtClean="0"/>
              <a:t>Solicitation</a:t>
            </a:r>
          </a:p>
          <a:p>
            <a:pPr lvl="1"/>
            <a:r>
              <a:rPr lang="en-US" dirty="0" smtClean="0"/>
              <a:t>Conspiracy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Conspiracy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Conspiracy is the collective planning among at least two persons with the ultimate purpose of carrying out a crime</a:t>
            </a:r>
          </a:p>
          <a:p>
            <a:r>
              <a:rPr lang="en-US" dirty="0" smtClean="0"/>
              <a:t>Primary Definitions:</a:t>
            </a:r>
          </a:p>
          <a:p>
            <a:pPr lvl="1"/>
            <a:r>
              <a:rPr lang="en-US" dirty="0" smtClean="0"/>
              <a:t>CL:  agreement among two or more persons to commit a specific unlawful act</a:t>
            </a:r>
          </a:p>
          <a:p>
            <a:pPr lvl="1"/>
            <a:r>
              <a:rPr lang="en-US" dirty="0" smtClean="0"/>
              <a:t>MPC § 5.03:  </a:t>
            </a:r>
            <a:r>
              <a:rPr lang="en-US" dirty="0" smtClean="0"/>
              <a:t>A </a:t>
            </a:r>
            <a:r>
              <a:rPr lang="en-US" dirty="0" smtClean="0"/>
              <a:t>person is guilty of conspiracy with </a:t>
            </a:r>
            <a:r>
              <a:rPr lang="en-US" dirty="0" smtClean="0"/>
              <a:t>another person </a:t>
            </a:r>
            <a:r>
              <a:rPr lang="en-US" dirty="0" smtClean="0"/>
              <a:t>or persons to commit a crime if with the purpose of promoting </a:t>
            </a:r>
            <a:r>
              <a:rPr lang="en-US" dirty="0" smtClean="0"/>
              <a:t>or facilitating </a:t>
            </a:r>
            <a:r>
              <a:rPr lang="en-US" dirty="0" smtClean="0"/>
              <a:t>its commission he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(</a:t>
            </a:r>
            <a:r>
              <a:rPr lang="en-US" dirty="0" smtClean="0"/>
              <a:t>a) agrees with such other person or persons that they or one </a:t>
            </a:r>
            <a:r>
              <a:rPr lang="en-US" dirty="0" smtClean="0"/>
              <a:t>or more </a:t>
            </a:r>
            <a:r>
              <a:rPr lang="en-US" dirty="0" smtClean="0"/>
              <a:t>of them will engage in conduct that constitutes such crime or </a:t>
            </a:r>
            <a:r>
              <a:rPr lang="en-US" dirty="0" smtClean="0"/>
              <a:t>an attempt </a:t>
            </a:r>
            <a:r>
              <a:rPr lang="en-US" dirty="0" smtClean="0"/>
              <a:t>or solicitation to commit such crime; or</a:t>
            </a:r>
            <a:endParaRPr lang="en-US" dirty="0" smtClean="0"/>
          </a:p>
          <a:p>
            <a:pPr lvl="2"/>
            <a:r>
              <a:rPr lang="en-US" dirty="0" smtClean="0"/>
              <a:t>(</a:t>
            </a:r>
            <a:r>
              <a:rPr lang="en-US" dirty="0" smtClean="0"/>
              <a:t>b) agrees to aid such other person or persons in the planning </a:t>
            </a:r>
            <a:r>
              <a:rPr lang="en-US" dirty="0" smtClean="0"/>
              <a:t>or commission </a:t>
            </a:r>
            <a:r>
              <a:rPr lang="en-US" dirty="0" smtClean="0"/>
              <a:t>of such crime or of an attempt or solicitation to commit </a:t>
            </a:r>
            <a:r>
              <a:rPr lang="en-US" dirty="0" smtClean="0"/>
              <a:t>such crime.</a:t>
            </a:r>
          </a:p>
          <a:p>
            <a:r>
              <a:rPr lang="en-US" dirty="0" smtClean="0"/>
              <a:t>Several elements which vary between CL and MPC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Pinkerton v. United States</a:t>
            </a:r>
            <a:r>
              <a:rPr lang="en-US" dirty="0" smtClean="0"/>
              <a:t> (1946)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Background:  Δ and his brother each were indicted on multiple charges of tax crimes and of conspiracy</a:t>
            </a:r>
          </a:p>
          <a:p>
            <a:pPr lvl="1"/>
            <a:r>
              <a:rPr lang="en-US" dirty="0" smtClean="0"/>
              <a:t>Each convicted of conspiracy</a:t>
            </a:r>
          </a:p>
          <a:p>
            <a:pPr lvl="1"/>
            <a:r>
              <a:rPr lang="en-US" dirty="0" smtClean="0"/>
              <a:t>Δ convicted of some but not all substantive crimes on basis those crimes “furthered” the conspiracy</a:t>
            </a:r>
          </a:p>
          <a:p>
            <a:pPr lvl="1"/>
            <a:r>
              <a:rPr lang="en-US" dirty="0" smtClean="0"/>
              <a:t>Δ appealed some convictions on basis he did not actually commit the crimes </a:t>
            </a:r>
          </a:p>
          <a:p>
            <a:r>
              <a:rPr lang="en-US" dirty="0" smtClean="0"/>
              <a:t>Issue:  Can a Δ, part of a conspiracy, be convicted for </a:t>
            </a:r>
            <a:r>
              <a:rPr lang="en-US" i="1" dirty="0" smtClean="0"/>
              <a:t>substantive</a:t>
            </a:r>
            <a:r>
              <a:rPr lang="en-US" dirty="0" smtClean="0"/>
              <a:t> crimes committed by others in the conspiracy on the basis those crimes “furthered” the conspiracy?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Pinkerton v. United States</a:t>
            </a:r>
            <a:r>
              <a:rPr lang="en-US" dirty="0" smtClean="0"/>
              <a:t> (1946)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Holding:  yes, a Δ can be convicted of substantive crimes committed by others in the conspiracy provided those crimes were in furtherance of the overall conspiracy  (“</a:t>
            </a:r>
            <a:r>
              <a:rPr lang="en-US" i="1" dirty="0" smtClean="0"/>
              <a:t>Pinkerton</a:t>
            </a:r>
            <a:r>
              <a:rPr lang="en-US" dirty="0" smtClean="0"/>
              <a:t> Doctrine”)</a:t>
            </a:r>
          </a:p>
          <a:p>
            <a:pPr lvl="1"/>
            <a:r>
              <a:rPr lang="en-US" dirty="0" smtClean="0"/>
              <a:t>Provided that there is a “continuous conspiracy” (ongoing criminal partnership) substantive crimes committed by others may sustain convictions for a conspirator for those substantive crimes</a:t>
            </a:r>
          </a:p>
          <a:p>
            <a:pPr lvl="1"/>
            <a:r>
              <a:rPr lang="en-US" dirty="0" smtClean="0"/>
              <a:t>Exceptions:</a:t>
            </a:r>
          </a:p>
          <a:p>
            <a:pPr lvl="2"/>
            <a:r>
              <a:rPr lang="en-US" dirty="0" smtClean="0"/>
              <a:t>Not in furtherance of conspiracy</a:t>
            </a:r>
          </a:p>
          <a:p>
            <a:pPr lvl="2"/>
            <a:r>
              <a:rPr lang="en-US" dirty="0" smtClean="0"/>
              <a:t>Not within scope of conspiracy/unlawful project</a:t>
            </a:r>
          </a:p>
          <a:p>
            <a:pPr lvl="2"/>
            <a:r>
              <a:rPr lang="en-US" dirty="0" smtClean="0"/>
              <a:t>Merely a result which was not reasonably foreseeable as a natural and probable cause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CL vs. MPC Conspiracy Elements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800"/>
          <a:ext cx="8610599" cy="5233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876488"/>
                <a:gridCol w="2448111"/>
              </a:tblGrid>
              <a:tr h="49183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MPC</a:t>
                      </a:r>
                      <a:endParaRPr lang="en-US" sz="2800" dirty="0"/>
                    </a:p>
                  </a:txBody>
                  <a:tcPr/>
                </a:tc>
              </a:tr>
              <a:tr h="607564"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Agreement between 2+ persons to commit specific unlawful 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§ 5.03</a:t>
                      </a:r>
                      <a:endParaRPr lang="en-US" dirty="0"/>
                    </a:p>
                  </a:txBody>
                  <a:tcPr/>
                </a:tc>
              </a:tr>
              <a:tr h="607564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conspiracy convictions: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607564">
                <a:tc>
                  <a:txBody>
                    <a:bodyPr/>
                    <a:lstStyle/>
                    <a:p>
                      <a:r>
                        <a:rPr lang="en-US" dirty="0" smtClean="0"/>
                        <a:t>Unilateral</a:t>
                      </a:r>
                      <a:r>
                        <a:rPr lang="en-US" baseline="0" dirty="0" smtClean="0"/>
                        <a:t> conspiracy: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(this has been revised under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u="sng" baseline="0" dirty="0" smtClean="0"/>
                        <a:t>modern</a:t>
                      </a:r>
                      <a:r>
                        <a:rPr lang="en-US" u="none" baseline="0" dirty="0" smtClean="0"/>
                        <a:t> doctrine)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781154">
                <a:tc>
                  <a:txBody>
                    <a:bodyPr/>
                    <a:lstStyle/>
                    <a:p>
                      <a:r>
                        <a:rPr lang="en-US" dirty="0" smtClean="0"/>
                        <a:t>Wharton’s Rule: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Conspiracy</a:t>
                      </a:r>
                      <a:r>
                        <a:rPr lang="en-US" sz="1600" baseline="0" dirty="0" smtClean="0"/>
                        <a:t> requires involvement of at least one actor not otherwise necessary to complete the substantive crime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464329">
                <a:tc>
                  <a:txBody>
                    <a:bodyPr/>
                    <a:lstStyle/>
                    <a:p>
                      <a:r>
                        <a:rPr lang="en-US" i="1" dirty="0" smtClean="0"/>
                        <a:t>Pinkerton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i="0" baseline="0" dirty="0" smtClean="0"/>
                        <a:t>Doctrine: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464329">
                <a:tc>
                  <a:txBody>
                    <a:bodyPr/>
                    <a:lstStyle/>
                    <a:p>
                      <a:r>
                        <a:rPr lang="en-US" dirty="0" smtClean="0"/>
                        <a:t>Victim conspirators: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464329">
                <a:tc>
                  <a:txBody>
                    <a:bodyPr/>
                    <a:lstStyle/>
                    <a:p>
                      <a:r>
                        <a:rPr lang="en-US" dirty="0" smtClean="0"/>
                        <a:t>Legislative intent: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Solicitation cannot be crime unless underlying act is also a crime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(same</a:t>
                      </a:r>
                      <a:r>
                        <a:rPr lang="en-US" baseline="0" dirty="0" smtClean="0"/>
                        <a:t> as CL)</a:t>
                      </a:r>
                      <a:endParaRPr lang="en-US" dirty="0"/>
                    </a:p>
                  </a:txBody>
                  <a:tcPr/>
                </a:tc>
              </a:tr>
              <a:tr h="464329">
                <a:tc>
                  <a:txBody>
                    <a:bodyPr/>
                    <a:lstStyle/>
                    <a:p>
                      <a:r>
                        <a:rPr lang="en-US" dirty="0" smtClean="0"/>
                        <a:t>Renunciation defense: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if prevent  the crime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Renunciation vs. Withdrawal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Renunciation:  relieves liability for </a:t>
            </a:r>
            <a:r>
              <a:rPr lang="en-US" u="sng" dirty="0" smtClean="0"/>
              <a:t>previous</a:t>
            </a:r>
            <a:r>
              <a:rPr lang="en-US" dirty="0" smtClean="0"/>
              <a:t> inchoate crimes (under MPC only)</a:t>
            </a:r>
          </a:p>
          <a:p>
            <a:pPr lvl="1"/>
            <a:r>
              <a:rPr lang="en-US" dirty="0" smtClean="0"/>
              <a:t>Attempt:  requires </a:t>
            </a:r>
            <a:r>
              <a:rPr lang="en-US" u="sng" dirty="0" smtClean="0"/>
              <a:t>voluntary</a:t>
            </a:r>
            <a:r>
              <a:rPr lang="en-US" dirty="0" smtClean="0"/>
              <a:t> “reconsideration”</a:t>
            </a:r>
          </a:p>
          <a:p>
            <a:pPr lvl="1"/>
            <a:r>
              <a:rPr lang="en-US" dirty="0" smtClean="0"/>
              <a:t>Solicitation and Conspiracy:  Δ must </a:t>
            </a:r>
            <a:r>
              <a:rPr lang="en-US" u="sng" dirty="0" smtClean="0"/>
              <a:t>prevent</a:t>
            </a:r>
            <a:r>
              <a:rPr lang="en-US" dirty="0" smtClean="0"/>
              <a:t> the substantive crime</a:t>
            </a:r>
          </a:p>
          <a:p>
            <a:r>
              <a:rPr lang="en-US" dirty="0" smtClean="0"/>
              <a:t>Withdrawal:  relieves liability for </a:t>
            </a:r>
            <a:r>
              <a:rPr lang="en-US" u="sng" dirty="0" smtClean="0"/>
              <a:t>subsequent</a:t>
            </a:r>
            <a:r>
              <a:rPr lang="en-US" dirty="0" smtClean="0"/>
              <a:t> crimes in conspiracy</a:t>
            </a:r>
            <a:r>
              <a:rPr lang="en-US" dirty="0" smtClean="0"/>
              <a:t> </a:t>
            </a:r>
            <a:r>
              <a:rPr lang="en-US" dirty="0" smtClean="0"/>
              <a:t>if:</a:t>
            </a:r>
          </a:p>
          <a:p>
            <a:pPr lvl="1"/>
            <a:r>
              <a:rPr lang="en-US" dirty="0" smtClean="0"/>
              <a:t>(1) Δ renounces conspiracy voluntarily </a:t>
            </a:r>
            <a:r>
              <a:rPr lang="en-US" u="sng" dirty="0" smtClean="0"/>
              <a:t>and</a:t>
            </a:r>
            <a:r>
              <a:rPr lang="en-US" dirty="0" smtClean="0"/>
              <a:t> communicates this to co-conspirators; and</a:t>
            </a:r>
          </a:p>
          <a:p>
            <a:pPr lvl="1"/>
            <a:r>
              <a:rPr lang="en-US" dirty="0" smtClean="0"/>
              <a:t>(2) Δ uses best efforts to undo whatever assistance Δ rendered in furtherance of the substantive crime(s) (reporting to law enforcement almost </a:t>
            </a:r>
            <a:r>
              <a:rPr lang="en-US" smtClean="0"/>
              <a:t>always sufficient)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23395</TotalTime>
  <Words>569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Criminal Law</vt:lpstr>
      <vt:lpstr>Criminal Law</vt:lpstr>
      <vt:lpstr>Inchoate Offenses</vt:lpstr>
      <vt:lpstr>Conspiracy</vt:lpstr>
      <vt:lpstr>Pinkerton v. United States (1946)</vt:lpstr>
      <vt:lpstr>Pinkerton v. United States (1946)</vt:lpstr>
      <vt:lpstr>CL vs. MPC Conspiracy Elements</vt:lpstr>
      <vt:lpstr>Renunciation vs. Withdrawal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766</cp:revision>
  <dcterms:created xsi:type="dcterms:W3CDTF">2015-12-09T04:26:39Z</dcterms:created>
  <dcterms:modified xsi:type="dcterms:W3CDTF">2015-12-27T11:36:20Z</dcterms:modified>
</cp:coreProperties>
</file>